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49"/>
    <p:restoredTop sz="96327"/>
  </p:normalViewPr>
  <p:slideViewPr>
    <p:cSldViewPr snapToGrid="0">
      <p:cViewPr>
        <p:scale>
          <a:sx n="220" d="100"/>
          <a:sy n="220" d="100"/>
        </p:scale>
        <p:origin x="8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pfriendly.com/" TargetMode="External"/><Relationship Id="rId2" Type="http://schemas.openxmlformats.org/officeDocument/2006/relationships/hyperlink" Target="http://www.naturalstattrick.com/" TargetMode="Externa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e hockey puck and sticks during a match">
            <a:extLst>
              <a:ext uri="{FF2B5EF4-FFF2-40B4-BE49-F238E27FC236}">
                <a16:creationId xmlns:a16="http://schemas.microsoft.com/office/drawing/2014/main" id="{EF7E37F9-A2C1-C5CB-F2E4-539CED0390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2843" b="1288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6FAA7A-5F4C-82FF-1F38-C64DD4B25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>
            <a:normAutofit/>
          </a:bodyPr>
          <a:lstStyle/>
          <a:p>
            <a:r>
              <a:rPr lang="en-US"/>
              <a:t>NHL Player valuation and trade Recommendation system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7E19BF-6D38-E686-2F28-6515E3656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>
            <a:normAutofit/>
          </a:bodyPr>
          <a:lstStyle/>
          <a:p>
            <a:endParaRPr lang="en-US"/>
          </a:p>
          <a:p>
            <a:endParaRPr lang="en-US"/>
          </a:p>
          <a:p>
            <a:r>
              <a:rPr lang="en-US"/>
              <a:t>Sangmun kim, Yuyang Chen, Haichen Sun, Michael Kuby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232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6B28D-32A4-3D4F-1084-4A998C79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rgbClr val="BFBFBF"/>
                </a:solidFill>
              </a:rPr>
              <a:t>Workflow step 7b: Recommend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613CF7B-4A78-762A-FB60-30FA842CDAFF}"/>
              </a:ext>
            </a:extLst>
          </p:cNvPr>
          <p:cNvSpPr/>
          <p:nvPr/>
        </p:nvSpPr>
        <p:spPr>
          <a:xfrm>
            <a:off x="1023756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E5B3A09-BDF8-02C4-0480-0773727AC5A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-380645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693A7F5-E872-FF2C-3DF9-DC4BFC206AA7}"/>
              </a:ext>
            </a:extLst>
          </p:cNvPr>
          <p:cNvCxnSpPr/>
          <p:nvPr/>
        </p:nvCxnSpPr>
        <p:spPr>
          <a:xfrm>
            <a:off x="3315543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AEF342-DE1D-BD3F-7C70-E34F95472DCF}"/>
              </a:ext>
            </a:extLst>
          </p:cNvPr>
          <p:cNvSpPr/>
          <p:nvPr/>
        </p:nvSpPr>
        <p:spPr>
          <a:xfrm>
            <a:off x="4719944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Evaluate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F311E1A-29A5-076F-709F-CAB3FA9B400E}"/>
              </a:ext>
            </a:extLst>
          </p:cNvPr>
          <p:cNvCxnSpPr/>
          <p:nvPr/>
        </p:nvCxnSpPr>
        <p:spPr>
          <a:xfrm>
            <a:off x="7011731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0EC112A-B1D4-27AB-0D07-2CF4701ABB99}"/>
              </a:ext>
            </a:extLst>
          </p:cNvPr>
          <p:cNvSpPr/>
          <p:nvPr/>
        </p:nvSpPr>
        <p:spPr>
          <a:xfrm>
            <a:off x="8416132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Recommend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D06DDA-6E55-623D-1DB9-6B31ADD34EA4}"/>
              </a:ext>
            </a:extLst>
          </p:cNvPr>
          <p:cNvSpPr txBox="1"/>
          <p:nvPr/>
        </p:nvSpPr>
        <p:spPr>
          <a:xfrm>
            <a:off x="1044981" y="4811096"/>
            <a:ext cx="96417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Time Permitting:</a:t>
            </a:r>
            <a:r>
              <a:rPr lang="en-US" dirty="0"/>
              <a:t> Include sentiment analysis by analysis /r/{hockey, </a:t>
            </a:r>
            <a:r>
              <a:rPr lang="en-US" dirty="0" err="1"/>
              <a:t>teamA</a:t>
            </a:r>
            <a:r>
              <a:rPr lang="en-US" dirty="0"/>
              <a:t>, </a:t>
            </a:r>
            <a:r>
              <a:rPr lang="en-US" dirty="0" err="1"/>
              <a:t>teamB</a:t>
            </a:r>
            <a:r>
              <a:rPr lang="en-US" dirty="0"/>
              <a:t>, …}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Players to target: </a:t>
            </a:r>
            <a:r>
              <a:rPr lang="en-US" b="1" dirty="0"/>
              <a:t>overperformer + sentiment analysis</a:t>
            </a:r>
          </a:p>
        </p:txBody>
      </p:sp>
    </p:spTree>
    <p:extLst>
      <p:ext uri="{BB962C8B-B14F-4D97-AF65-F5344CB8AC3E}">
        <p14:creationId xmlns:p14="http://schemas.microsoft.com/office/powerpoint/2010/main" val="24123463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6B28D-32A4-3D4F-1084-4A998C79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rgbClr val="BFBFBF"/>
                </a:solidFill>
              </a:rPr>
              <a:t>Workflow step 8: Product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613CF7B-4A78-762A-FB60-30FA842CDAFF}"/>
              </a:ext>
            </a:extLst>
          </p:cNvPr>
          <p:cNvSpPr/>
          <p:nvPr/>
        </p:nvSpPr>
        <p:spPr>
          <a:xfrm>
            <a:off x="1023756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Evaluate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E5B3A09-BDF8-02C4-0480-0773727AC5A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-380645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693A7F5-E872-FF2C-3DF9-DC4BFC206AA7}"/>
              </a:ext>
            </a:extLst>
          </p:cNvPr>
          <p:cNvCxnSpPr/>
          <p:nvPr/>
        </p:nvCxnSpPr>
        <p:spPr>
          <a:xfrm>
            <a:off x="3315543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AEF342-DE1D-BD3F-7C70-E34F95472DCF}"/>
              </a:ext>
            </a:extLst>
          </p:cNvPr>
          <p:cNvSpPr/>
          <p:nvPr/>
        </p:nvSpPr>
        <p:spPr>
          <a:xfrm>
            <a:off x="4719944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Recommend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F311E1A-29A5-076F-709F-CAB3FA9B400E}"/>
              </a:ext>
            </a:extLst>
          </p:cNvPr>
          <p:cNvCxnSpPr/>
          <p:nvPr/>
        </p:nvCxnSpPr>
        <p:spPr>
          <a:xfrm>
            <a:off x="7011731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0EC112A-B1D4-27AB-0D07-2CF4701ABB99}"/>
              </a:ext>
            </a:extLst>
          </p:cNvPr>
          <p:cNvSpPr/>
          <p:nvPr/>
        </p:nvSpPr>
        <p:spPr>
          <a:xfrm>
            <a:off x="8416132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26B918-0610-8778-AA2E-795FE990D9DB}"/>
              </a:ext>
            </a:extLst>
          </p:cNvPr>
          <p:cNvSpPr txBox="1"/>
          <p:nvPr/>
        </p:nvSpPr>
        <p:spPr>
          <a:xfrm>
            <a:off x="1821138" y="4174803"/>
            <a:ext cx="8089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Product: A web-based interface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8214ED-207B-783B-5E6A-E54E45DF748A}"/>
              </a:ext>
            </a:extLst>
          </p:cNvPr>
          <p:cNvSpPr txBox="1"/>
          <p:nvPr/>
        </p:nvSpPr>
        <p:spPr>
          <a:xfrm>
            <a:off x="1811493" y="4709166"/>
            <a:ext cx="80893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Features: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Select Team </a:t>
            </a:r>
            <a:r>
              <a:rPr lang="en-US" dirty="0">
                <a:sym typeface="Wingdings" pitchFamily="2" charset="2"/>
              </a:rPr>
              <a:t> Select Player  View valuation and relevant metrics.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Produce a list of players identified as possible trade targets.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8950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ockey player on ice">
            <a:extLst>
              <a:ext uri="{FF2B5EF4-FFF2-40B4-BE49-F238E27FC236}">
                <a16:creationId xmlns:a16="http://schemas.microsoft.com/office/drawing/2014/main" id="{49798701-C611-6E0A-B3FD-29F4C50BBB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0012" b="57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6C46-872D-B326-5FB0-ECFD52C66A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58801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6BD0E-A906-3F7E-8B0C-61E84FA71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5502" y="319875"/>
            <a:ext cx="9462964" cy="16536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Challenge: Predict the salary of a player based on performance Metrics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F200B1-9E70-EEFB-A1F3-D2FFC28B6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4797" y="1973484"/>
            <a:ext cx="4624373" cy="1832854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r>
              <a:rPr lang="en-US" dirty="0"/>
              <a:t>Recall: Y = </a:t>
            </a:r>
            <a:r>
              <a:rPr lang="en-US" dirty="0" err="1"/>
              <a:t>X</a:t>
            </a:r>
            <a:r>
              <a:rPr lang="en-US" b="1" dirty="0" err="1"/>
              <a:t>w</a:t>
            </a:r>
            <a:endParaRPr lang="en-US" b="1" dirty="0"/>
          </a:p>
          <a:p>
            <a:endParaRPr lang="en-US" b="1" dirty="0"/>
          </a:p>
          <a:p>
            <a:r>
              <a:rPr lang="en-US" dirty="0"/>
              <a:t>X: Performance Metrics for 2007 - Present</a:t>
            </a:r>
          </a:p>
          <a:p>
            <a:r>
              <a:rPr lang="en-US" dirty="0"/>
              <a:t>Y: Salary For 2007 – Present</a:t>
            </a:r>
          </a:p>
          <a:p>
            <a:r>
              <a:rPr lang="en-US" b="1" dirty="0"/>
              <a:t>w</a:t>
            </a:r>
            <a:r>
              <a:rPr lang="en-US" dirty="0"/>
              <a:t>: To be learned</a:t>
            </a:r>
            <a:r>
              <a:rPr lang="en-US" b="1" dirty="0"/>
              <a:t> </a:t>
            </a:r>
          </a:p>
        </p:txBody>
      </p:sp>
      <p:pic>
        <p:nvPicPr>
          <p:cNvPr id="18" name="Picture 17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AE95797D-DD4A-2FE7-631D-6913C4596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975" y="4152379"/>
            <a:ext cx="10318050" cy="152191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041321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6B28D-32A4-3D4F-1084-4A998C79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rgbClr val="BFBFBF"/>
                </a:solidFill>
              </a:rPr>
              <a:t>Workflow Step 1: Procure the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B4FBB3-AB3B-58D6-3874-746CA9DBB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3" y="2666999"/>
            <a:ext cx="9905998" cy="31242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/>
              <a:t>X (Performance Metrics): Scraped from </a:t>
            </a:r>
            <a:r>
              <a:rPr lang="en-US" sz="2400" dirty="0">
                <a:hlinkClick r:id="rId2"/>
              </a:rPr>
              <a:t>www.NaturalStatTrick.com</a:t>
            </a:r>
            <a:endParaRPr lang="en-US" sz="2400" dirty="0"/>
          </a:p>
          <a:p>
            <a:r>
              <a:rPr lang="en-US" sz="2400" dirty="0"/>
              <a:t>Y (Salary Data): Scraped from </a:t>
            </a:r>
            <a:r>
              <a:rPr lang="en-US" sz="2400" dirty="0">
                <a:hlinkClick r:id="rId3"/>
              </a:rPr>
              <a:t>www.CapFriendly.com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83408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6B28D-32A4-3D4F-1084-4A998C79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rgbClr val="BFBFBF"/>
                </a:solidFill>
              </a:rPr>
              <a:t>Workflow step 2: Entity Resolution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F09200D-7B91-B453-20E4-06F4DF9D4C20}"/>
              </a:ext>
            </a:extLst>
          </p:cNvPr>
          <p:cNvSpPr/>
          <p:nvPr/>
        </p:nvSpPr>
        <p:spPr>
          <a:xfrm>
            <a:off x="2361235" y="2880440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Performance Metrics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F61FB69-648C-6C55-3669-EBBA4023A07E}"/>
              </a:ext>
            </a:extLst>
          </p:cNvPr>
          <p:cNvSpPr/>
          <p:nvPr/>
        </p:nvSpPr>
        <p:spPr>
          <a:xfrm>
            <a:off x="2361235" y="4498696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Salary Data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EC878E28-871B-1ACD-80E9-68945AF9BEB4}"/>
              </a:ext>
            </a:extLst>
          </p:cNvPr>
          <p:cNvCxnSpPr>
            <a:stCxn id="6" idx="3"/>
          </p:cNvCxnSpPr>
          <p:nvPr/>
        </p:nvCxnSpPr>
        <p:spPr>
          <a:xfrm>
            <a:off x="4653022" y="3436025"/>
            <a:ext cx="1938760" cy="77550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52DF5177-738E-E064-90EE-0F98E09A5243}"/>
              </a:ext>
            </a:extLst>
          </p:cNvPr>
          <p:cNvCxnSpPr>
            <a:stCxn id="7" idx="3"/>
          </p:cNvCxnSpPr>
          <p:nvPr/>
        </p:nvCxnSpPr>
        <p:spPr>
          <a:xfrm flipV="1">
            <a:off x="4653022" y="4211529"/>
            <a:ext cx="1938761" cy="84275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971259E-9BED-76DE-A68F-0EDBF45AADF9}"/>
              </a:ext>
            </a:extLst>
          </p:cNvPr>
          <p:cNvSpPr/>
          <p:nvPr/>
        </p:nvSpPr>
        <p:spPr>
          <a:xfrm>
            <a:off x="7014257" y="3655944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Merged via Entity Resolution Process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57C7464-F27A-B117-083A-59E6CD93208A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6531980" y="4211529"/>
            <a:ext cx="4822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991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6B28D-32A4-3D4F-1084-4A998C79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3200" dirty="0">
                <a:solidFill>
                  <a:srgbClr val="BFBFBF"/>
                </a:solidFill>
              </a:rPr>
              <a:t>Workflow step 3: Exploratory Data Analysis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F09200D-7B91-B453-20E4-06F4DF9D4C20}"/>
              </a:ext>
            </a:extLst>
          </p:cNvPr>
          <p:cNvSpPr/>
          <p:nvPr/>
        </p:nvSpPr>
        <p:spPr>
          <a:xfrm>
            <a:off x="406414" y="2880440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Performance Metrics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F61FB69-648C-6C55-3669-EBBA4023A07E}"/>
              </a:ext>
            </a:extLst>
          </p:cNvPr>
          <p:cNvSpPr/>
          <p:nvPr/>
        </p:nvSpPr>
        <p:spPr>
          <a:xfrm>
            <a:off x="406414" y="4498696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Salary Data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EC878E28-871B-1ACD-80E9-68945AF9BEB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698201" y="3436025"/>
            <a:ext cx="1938760" cy="77550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52DF5177-738E-E064-90EE-0F98E09A5243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698201" y="4211529"/>
            <a:ext cx="1938761" cy="84275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971259E-9BED-76DE-A68F-0EDBF45AADF9}"/>
              </a:ext>
            </a:extLst>
          </p:cNvPr>
          <p:cNvSpPr/>
          <p:nvPr/>
        </p:nvSpPr>
        <p:spPr>
          <a:xfrm>
            <a:off x="4739833" y="3655944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Merged via Entity Resolution Process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57C7464-F27A-B117-083A-59E6CD93208A}"/>
              </a:ext>
            </a:extLst>
          </p:cNvPr>
          <p:cNvCxnSpPr>
            <a:cxnSpLocks/>
          </p:cNvCxnSpPr>
          <p:nvPr/>
        </p:nvCxnSpPr>
        <p:spPr>
          <a:xfrm>
            <a:off x="4577159" y="4211529"/>
            <a:ext cx="1626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613CF7B-4A78-762A-FB60-30FA842CDAFF}"/>
              </a:ext>
            </a:extLst>
          </p:cNvPr>
          <p:cNvSpPr/>
          <p:nvPr/>
        </p:nvSpPr>
        <p:spPr>
          <a:xfrm>
            <a:off x="8436021" y="3655944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Exploratory Data Analysis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E5B3A09-BDF8-02C4-0480-0773727AC5AA}"/>
              </a:ext>
            </a:extLst>
          </p:cNvPr>
          <p:cNvCxnSpPr>
            <a:stCxn id="14" idx="3"/>
            <a:endCxn id="5" idx="1"/>
          </p:cNvCxnSpPr>
          <p:nvPr/>
        </p:nvCxnSpPr>
        <p:spPr>
          <a:xfrm>
            <a:off x="7031620" y="4211529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30CC56A-4F95-EE1C-87B3-D10D3206350A}"/>
              </a:ext>
            </a:extLst>
          </p:cNvPr>
          <p:cNvSpPr txBox="1"/>
          <p:nvPr/>
        </p:nvSpPr>
        <p:spPr>
          <a:xfrm>
            <a:off x="4577159" y="5324354"/>
            <a:ext cx="66078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Task: Find the columns of X most closely correlated with Y.</a:t>
            </a:r>
          </a:p>
          <a:p>
            <a:r>
              <a:rPr lang="en-US" dirty="0"/>
              <a:t>Tools: Correlation Analysis, Matplotlib/Seaborn</a:t>
            </a:r>
          </a:p>
          <a:p>
            <a:r>
              <a:rPr lang="en-US" dirty="0"/>
              <a:t>Other: Principal Component Analysis</a:t>
            </a:r>
          </a:p>
        </p:txBody>
      </p:sp>
    </p:spTree>
    <p:extLst>
      <p:ext uri="{BB962C8B-B14F-4D97-AF65-F5344CB8AC3E}">
        <p14:creationId xmlns:p14="http://schemas.microsoft.com/office/powerpoint/2010/main" val="21402851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6B28D-32A4-3D4F-1084-4A998C79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rgbClr val="BFBFBF"/>
                </a:solidFill>
              </a:rPr>
              <a:t>Workflow step 4: Train a regression model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F09200D-7B91-B453-20E4-06F4DF9D4C20}"/>
              </a:ext>
            </a:extLst>
          </p:cNvPr>
          <p:cNvSpPr/>
          <p:nvPr/>
        </p:nvSpPr>
        <p:spPr>
          <a:xfrm>
            <a:off x="-3343784" y="2880440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Performance Metrics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F61FB69-648C-6C55-3669-EBBA4023A07E}"/>
              </a:ext>
            </a:extLst>
          </p:cNvPr>
          <p:cNvSpPr/>
          <p:nvPr/>
        </p:nvSpPr>
        <p:spPr>
          <a:xfrm>
            <a:off x="-3343784" y="4498696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Salary Data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EC878E28-871B-1ACD-80E9-68945AF9BEB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-1051997" y="3436025"/>
            <a:ext cx="1938760" cy="775504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52DF5177-738E-E064-90EE-0F98E09A5243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-1051997" y="4211529"/>
            <a:ext cx="1938761" cy="84275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971259E-9BED-76DE-A68F-0EDBF45AADF9}"/>
              </a:ext>
            </a:extLst>
          </p:cNvPr>
          <p:cNvSpPr/>
          <p:nvPr/>
        </p:nvSpPr>
        <p:spPr>
          <a:xfrm>
            <a:off x="886763" y="3655944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Merged via Entity Resolution Process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57C7464-F27A-B117-083A-59E6CD93208A}"/>
              </a:ext>
            </a:extLst>
          </p:cNvPr>
          <p:cNvCxnSpPr>
            <a:cxnSpLocks/>
          </p:cNvCxnSpPr>
          <p:nvPr/>
        </p:nvCxnSpPr>
        <p:spPr>
          <a:xfrm>
            <a:off x="724089" y="4211529"/>
            <a:ext cx="1626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613CF7B-4A78-762A-FB60-30FA842CDAFF}"/>
              </a:ext>
            </a:extLst>
          </p:cNvPr>
          <p:cNvSpPr/>
          <p:nvPr/>
        </p:nvSpPr>
        <p:spPr>
          <a:xfrm>
            <a:off x="4582951" y="3655944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Exploratory Data Analysis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E5B3A09-BDF8-02C4-0480-0773727AC5AA}"/>
              </a:ext>
            </a:extLst>
          </p:cNvPr>
          <p:cNvCxnSpPr>
            <a:stCxn id="14" idx="3"/>
            <a:endCxn id="5" idx="1"/>
          </p:cNvCxnSpPr>
          <p:nvPr/>
        </p:nvCxnSpPr>
        <p:spPr>
          <a:xfrm>
            <a:off x="3178550" y="4211529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693A7F5-E872-FF2C-3DF9-DC4BFC206AA7}"/>
              </a:ext>
            </a:extLst>
          </p:cNvPr>
          <p:cNvCxnSpPr/>
          <p:nvPr/>
        </p:nvCxnSpPr>
        <p:spPr>
          <a:xfrm>
            <a:off x="6874738" y="4211529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AEF342-DE1D-BD3F-7C70-E34F95472DCF}"/>
              </a:ext>
            </a:extLst>
          </p:cNvPr>
          <p:cNvSpPr/>
          <p:nvPr/>
        </p:nvSpPr>
        <p:spPr>
          <a:xfrm>
            <a:off x="8279139" y="3655944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 (Regression)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31A1B7-8980-C7D2-6FB0-C9220470196A}"/>
              </a:ext>
            </a:extLst>
          </p:cNvPr>
          <p:cNvSpPr txBox="1"/>
          <p:nvPr/>
        </p:nvSpPr>
        <p:spPr>
          <a:xfrm>
            <a:off x="2932245" y="4987033"/>
            <a:ext cx="55931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Decisions and Challenges: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Multiple models (one for each position)?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Format for our Y’s (how to adjust for inflation)?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Tools (</a:t>
            </a:r>
            <a:r>
              <a:rPr lang="en-US" dirty="0" err="1"/>
              <a:t>AutoML</a:t>
            </a:r>
            <a:r>
              <a:rPr lang="en-US" dirty="0"/>
              <a:t>)?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2268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6B28D-32A4-3D4F-1084-4A998C79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rgbClr val="BFBFBF"/>
                </a:solidFill>
              </a:rPr>
              <a:t>Workflow step 5: Predict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613CF7B-4A78-762A-FB60-30FA842CDAFF}"/>
              </a:ext>
            </a:extLst>
          </p:cNvPr>
          <p:cNvSpPr/>
          <p:nvPr/>
        </p:nvSpPr>
        <p:spPr>
          <a:xfrm>
            <a:off x="1023756" y="3655944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Exploratory Data Analysis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E5B3A09-BDF8-02C4-0480-0773727AC5A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-380645" y="4211529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693A7F5-E872-FF2C-3DF9-DC4BFC206AA7}"/>
              </a:ext>
            </a:extLst>
          </p:cNvPr>
          <p:cNvCxnSpPr/>
          <p:nvPr/>
        </p:nvCxnSpPr>
        <p:spPr>
          <a:xfrm>
            <a:off x="3315543" y="4211529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AEF342-DE1D-BD3F-7C70-E34F95472DCF}"/>
              </a:ext>
            </a:extLst>
          </p:cNvPr>
          <p:cNvSpPr/>
          <p:nvPr/>
        </p:nvSpPr>
        <p:spPr>
          <a:xfrm>
            <a:off x="4719944" y="3655944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 (Regression)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F311E1A-29A5-076F-709F-CAB3FA9B400E}"/>
              </a:ext>
            </a:extLst>
          </p:cNvPr>
          <p:cNvCxnSpPr/>
          <p:nvPr/>
        </p:nvCxnSpPr>
        <p:spPr>
          <a:xfrm>
            <a:off x="7011731" y="4211529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0EC112A-B1D4-27AB-0D07-2CF4701ABB99}"/>
              </a:ext>
            </a:extLst>
          </p:cNvPr>
          <p:cNvSpPr/>
          <p:nvPr/>
        </p:nvSpPr>
        <p:spPr>
          <a:xfrm>
            <a:off x="8416132" y="3655944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334626-31A6-F553-0D9C-A985EB086063}"/>
              </a:ext>
            </a:extLst>
          </p:cNvPr>
          <p:cNvSpPr txBox="1"/>
          <p:nvPr/>
        </p:nvSpPr>
        <p:spPr>
          <a:xfrm>
            <a:off x="1003719" y="5101835"/>
            <a:ext cx="961032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Understanding the predictions: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“Predictions are what the model thinks the player is </a:t>
            </a:r>
            <a:r>
              <a:rPr lang="en-US" i="1" dirty="0"/>
              <a:t>worth</a:t>
            </a:r>
            <a:r>
              <a:rPr lang="en-US" dirty="0"/>
              <a:t>, given their </a:t>
            </a:r>
            <a:r>
              <a:rPr lang="en-US" i="1" dirty="0"/>
              <a:t>performance.”</a:t>
            </a:r>
          </a:p>
          <a:p>
            <a:pPr algn="ctr"/>
            <a:endParaRPr lang="en-US" i="1" dirty="0"/>
          </a:p>
          <a:p>
            <a:pPr algn="ctr"/>
            <a:r>
              <a:rPr lang="en-US" dirty="0"/>
              <a:t>A measure of </a:t>
            </a:r>
            <a:r>
              <a:rPr lang="en-US" b="1" dirty="0"/>
              <a:t>value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9873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6B28D-32A4-3D4F-1084-4A998C79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rgbClr val="BFBFBF"/>
                </a:solidFill>
              </a:rPr>
              <a:t>Workflow step 6: Player Evaluation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613CF7B-4A78-762A-FB60-30FA842CDAFF}"/>
              </a:ext>
            </a:extLst>
          </p:cNvPr>
          <p:cNvSpPr/>
          <p:nvPr/>
        </p:nvSpPr>
        <p:spPr>
          <a:xfrm>
            <a:off x="1023756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 (Regression)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E5B3A09-BDF8-02C4-0480-0773727AC5A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-380645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693A7F5-E872-FF2C-3DF9-DC4BFC206AA7}"/>
              </a:ext>
            </a:extLst>
          </p:cNvPr>
          <p:cNvCxnSpPr/>
          <p:nvPr/>
        </p:nvCxnSpPr>
        <p:spPr>
          <a:xfrm>
            <a:off x="3315543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AEF342-DE1D-BD3F-7C70-E34F95472DCF}"/>
              </a:ext>
            </a:extLst>
          </p:cNvPr>
          <p:cNvSpPr/>
          <p:nvPr/>
        </p:nvSpPr>
        <p:spPr>
          <a:xfrm>
            <a:off x="4719944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F311E1A-29A5-076F-709F-CAB3FA9B400E}"/>
              </a:ext>
            </a:extLst>
          </p:cNvPr>
          <p:cNvCxnSpPr/>
          <p:nvPr/>
        </p:nvCxnSpPr>
        <p:spPr>
          <a:xfrm>
            <a:off x="7011731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0EC112A-B1D4-27AB-0D07-2CF4701ABB99}"/>
              </a:ext>
            </a:extLst>
          </p:cNvPr>
          <p:cNvSpPr/>
          <p:nvPr/>
        </p:nvSpPr>
        <p:spPr>
          <a:xfrm>
            <a:off x="8416132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Evaluate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334626-31A6-F553-0D9C-A985EB086063}"/>
              </a:ext>
            </a:extLst>
          </p:cNvPr>
          <p:cNvSpPr txBox="1"/>
          <p:nvPr/>
        </p:nvSpPr>
        <p:spPr>
          <a:xfrm>
            <a:off x="779432" y="4695351"/>
            <a:ext cx="50722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Consider: Every player </a:t>
            </a:r>
            <a:r>
              <a:rPr lang="en-US" b="1" dirty="0"/>
              <a:t>already has a salary.</a:t>
            </a:r>
          </a:p>
          <a:p>
            <a:endParaRPr lang="en-US" dirty="0"/>
          </a:p>
          <a:p>
            <a:r>
              <a:rPr lang="en-US" dirty="0"/>
              <a:t>Recall: Prediction = value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B4CAFC-EAEF-08FF-EB9B-2A4E4680098A}"/>
              </a:ext>
            </a:extLst>
          </p:cNvPr>
          <p:cNvSpPr txBox="1"/>
          <p:nvPr/>
        </p:nvSpPr>
        <p:spPr>
          <a:xfrm>
            <a:off x="5865837" y="4185934"/>
            <a:ext cx="49514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Player Evaluation:</a:t>
            </a:r>
          </a:p>
          <a:p>
            <a:endParaRPr lang="en-US" dirty="0"/>
          </a:p>
          <a:p>
            <a:pPr algn="ctr"/>
            <a:r>
              <a:rPr lang="en-US" dirty="0"/>
              <a:t>If Value – Salary &gt; 0:</a:t>
            </a:r>
          </a:p>
          <a:p>
            <a:pPr lvl="3" algn="ctr"/>
            <a:r>
              <a:rPr lang="en-US" dirty="0"/>
              <a:t>Player is </a:t>
            </a:r>
            <a:r>
              <a:rPr lang="en-US" b="1" dirty="0"/>
              <a:t>overperforming</a:t>
            </a:r>
          </a:p>
          <a:p>
            <a:pPr lvl="3" algn="ctr"/>
            <a:endParaRPr lang="en-US" dirty="0"/>
          </a:p>
          <a:p>
            <a:pPr algn="ctr"/>
            <a:r>
              <a:rPr lang="en-US" dirty="0"/>
              <a:t>If Value – Salary &lt; 0:</a:t>
            </a:r>
          </a:p>
          <a:p>
            <a:pPr lvl="3" algn="ctr"/>
            <a:r>
              <a:rPr lang="en-US" dirty="0"/>
              <a:t>  Player is </a:t>
            </a:r>
            <a:r>
              <a:rPr lang="en-US" b="1" dirty="0"/>
              <a:t>underperforming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6380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6B28D-32A4-3D4F-1084-4A998C79A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rgbClr val="BFBFBF"/>
                </a:solidFill>
              </a:rPr>
              <a:t>Workflow step 7a: Recommend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613CF7B-4A78-762A-FB60-30FA842CDAFF}"/>
              </a:ext>
            </a:extLst>
          </p:cNvPr>
          <p:cNvSpPr/>
          <p:nvPr/>
        </p:nvSpPr>
        <p:spPr>
          <a:xfrm>
            <a:off x="1023756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E5B3A09-BDF8-02C4-0480-0773727AC5AA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-380645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693A7F5-E872-FF2C-3DF9-DC4BFC206AA7}"/>
              </a:ext>
            </a:extLst>
          </p:cNvPr>
          <p:cNvCxnSpPr/>
          <p:nvPr/>
        </p:nvCxnSpPr>
        <p:spPr>
          <a:xfrm>
            <a:off x="3315543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AEF342-DE1D-BD3F-7C70-E34F95472DCF}"/>
              </a:ext>
            </a:extLst>
          </p:cNvPr>
          <p:cNvSpPr/>
          <p:nvPr/>
        </p:nvSpPr>
        <p:spPr>
          <a:xfrm>
            <a:off x="4719944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Evaluate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F311E1A-29A5-076F-709F-CAB3FA9B400E}"/>
              </a:ext>
            </a:extLst>
          </p:cNvPr>
          <p:cNvCxnSpPr/>
          <p:nvPr/>
        </p:nvCxnSpPr>
        <p:spPr>
          <a:xfrm>
            <a:off x="7011731" y="3268194"/>
            <a:ext cx="1404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0EC112A-B1D4-27AB-0D07-2CF4701ABB99}"/>
              </a:ext>
            </a:extLst>
          </p:cNvPr>
          <p:cNvSpPr/>
          <p:nvPr/>
        </p:nvSpPr>
        <p:spPr>
          <a:xfrm>
            <a:off x="8416132" y="2712609"/>
            <a:ext cx="2291787" cy="111117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Recommend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26B918-0610-8778-AA2E-795FE990D9DB}"/>
              </a:ext>
            </a:extLst>
          </p:cNvPr>
          <p:cNvSpPr txBox="1"/>
          <p:nvPr/>
        </p:nvSpPr>
        <p:spPr>
          <a:xfrm>
            <a:off x="1821138" y="4174803"/>
            <a:ext cx="8089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Recommend: Given a player that we would like to trade, what players should we </a:t>
            </a:r>
            <a:r>
              <a:rPr lang="en-US" b="1" dirty="0"/>
              <a:t>target</a:t>
            </a:r>
            <a:r>
              <a:rPr lang="en-US" dirty="0"/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D06DDA-6E55-623D-1DB9-6B31ADD34EA4}"/>
              </a:ext>
            </a:extLst>
          </p:cNvPr>
          <p:cNvSpPr txBox="1"/>
          <p:nvPr/>
        </p:nvSpPr>
        <p:spPr>
          <a:xfrm>
            <a:off x="1821138" y="5266077"/>
            <a:ext cx="5644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Player to trade: </a:t>
            </a:r>
            <a:r>
              <a:rPr lang="en-US" b="1" dirty="0"/>
              <a:t>underperformer</a:t>
            </a:r>
          </a:p>
          <a:p>
            <a:r>
              <a:rPr lang="en-US" dirty="0"/>
              <a:t>Player to target: </a:t>
            </a:r>
            <a:r>
              <a:rPr lang="en-US" b="1" dirty="0"/>
              <a:t>overperformer</a:t>
            </a:r>
          </a:p>
          <a:p>
            <a:r>
              <a:rPr lang="en-US" dirty="0"/>
              <a:t>Constraint: Should have a comparable </a:t>
            </a:r>
            <a:r>
              <a:rPr lang="en-US" b="1" dirty="0"/>
              <a:t>salary.</a:t>
            </a:r>
          </a:p>
        </p:txBody>
      </p:sp>
    </p:spTree>
    <p:extLst>
      <p:ext uri="{BB962C8B-B14F-4D97-AF65-F5344CB8AC3E}">
        <p14:creationId xmlns:p14="http://schemas.microsoft.com/office/powerpoint/2010/main" val="14322667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103</TotalTime>
  <Words>404</Words>
  <Application>Microsoft Macintosh PowerPoint</Application>
  <PresentationFormat>Widescreen</PresentationFormat>
  <Paragraphs>84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</vt:lpstr>
      <vt:lpstr>Mesh</vt:lpstr>
      <vt:lpstr>NHL Player valuation and trade Recommendation system</vt:lpstr>
      <vt:lpstr>Challenge: Predict the salary of a player based on performance Metrics</vt:lpstr>
      <vt:lpstr>Workflow Step 1: Procure the data</vt:lpstr>
      <vt:lpstr>Workflow step 2: Entity Resolution</vt:lpstr>
      <vt:lpstr>Workflow step 3: Exploratory Data Analysis</vt:lpstr>
      <vt:lpstr>Workflow step 4: Train a regression model</vt:lpstr>
      <vt:lpstr>Workflow step 5: Predict</vt:lpstr>
      <vt:lpstr>Workflow step 6: Player Evaluation</vt:lpstr>
      <vt:lpstr>Workflow step 7a: Recommend</vt:lpstr>
      <vt:lpstr>Workflow step 7b: Recommend</vt:lpstr>
      <vt:lpstr>Workflow step 8: Product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NHL Player valuation and trade Recommendation system</dc:title>
  <dc:creator>Michael Kuby</dc:creator>
  <cp:lastModifiedBy>Michael Kuby</cp:lastModifiedBy>
  <cp:revision>1</cp:revision>
  <dcterms:created xsi:type="dcterms:W3CDTF">2024-03-07T19:26:20Z</dcterms:created>
  <dcterms:modified xsi:type="dcterms:W3CDTF">2024-03-07T21:10:15Z</dcterms:modified>
</cp:coreProperties>
</file>

<file path=docProps/thumbnail.jpeg>
</file>